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0" r:id="rId8"/>
    <p:sldId id="277" r:id="rId9"/>
    <p:sldId id="262" r:id="rId10"/>
    <p:sldId id="263" r:id="rId11"/>
    <p:sldId id="264" r:id="rId12"/>
    <p:sldId id="265" r:id="rId13"/>
    <p:sldId id="270" r:id="rId14"/>
    <p:sldId id="269" r:id="rId15"/>
    <p:sldId id="268" r:id="rId16"/>
    <p:sldId id="272" r:id="rId17"/>
    <p:sldId id="267" r:id="rId18"/>
    <p:sldId id="274" r:id="rId19"/>
    <p:sldId id="276" r:id="rId20"/>
    <p:sldId id="271" r:id="rId21"/>
    <p:sldId id="275" r:id="rId22"/>
    <p:sldId id="280" r:id="rId23"/>
    <p:sldId id="278" r:id="rId24"/>
    <p:sldId id="279" r:id="rId25"/>
    <p:sldId id="283" r:id="rId26"/>
    <p:sldId id="282" r:id="rId27"/>
    <p:sldId id="281" r:id="rId28"/>
    <p:sldId id="284" r:id="rId29"/>
    <p:sldId id="273" r:id="rId30"/>
    <p:sldId id="286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AE98-9DF3-12C9-BDF1-17E4F3475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8EFD4-91FB-C64D-DD50-D0325E60E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7225-34E8-D252-E402-EAB22CC6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E7F-FEBE-BFCF-666C-C7DE7AE5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D1829-C8E6-88FE-763A-B6742F25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8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0E18-5D42-DFE6-5C02-251EDDCF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067AF-5A32-3CCE-9430-5041AE0CA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B9D19-4186-14A9-D1C1-64FA55B7A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0DE3F-104D-FABE-DDB4-F733E06C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44866-E840-6FE6-7C4C-4530A99D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4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9F6F4-D7F4-BB08-775E-0847B758F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8A8A2-963D-8C63-D69D-91A050CDC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3731C-EC24-74C9-B5F3-073DF300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40AA-76EC-9E1C-096C-E706FC48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D075-C341-E02F-4BDD-A6458973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1E0E-733F-B5E0-175D-E6B220D10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93D53-607B-FA81-4B7D-E4E5B1C7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7400D-D5B8-9174-8370-2AFA6B82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03ACF-0312-EEB8-637B-B4AA5BB4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E0DDE-A6B5-AD20-F8AE-B8CAF918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F709-BDB4-7F6B-1DB2-332D0A10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2C402-6074-9587-DD3E-9EE3C68F5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450D-6DAF-3405-3548-1734F16F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5FB06-5721-72E0-97F7-454B00BC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4EC2-8BFD-3329-A437-E70E111D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C2A3C-5F44-E316-B445-B25A1D37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E1D7-3BF7-C279-BAB7-A782008AF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E07DC-C2E5-FB50-B89A-B94FA7631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6C915-A9AB-49B0-F6AE-2E37F1C3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7C2EE-F9CA-749E-CB0B-A6C10ED0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28E57-5941-2D64-C790-1B138DB5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74DB-1071-A5AE-B1F7-12444DD2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DCB60-B7E6-3824-51EA-632F52C0B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56305-4F5E-0119-4465-01BA9461B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6C0D5-68CE-BD25-BEE4-E4D6AEE7B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02834-339F-B1E1-208D-849B1A53D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6957E-85F4-775A-D5BB-97F5FBC3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605D3-A581-1E80-EC4C-9B2FAE3C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804B1-C918-162F-BC71-3AFF5225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7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5515-93EB-C15D-204F-B94C77CA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C3ECE-1029-2E8C-0928-4CD51F5D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DF32C-DBAB-23F2-87B1-67B7D32E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5E0FB-CBEE-AC63-7FA1-4D98247E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20044-85BD-936F-DCDB-6F0B8071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FA15D-09C5-6391-2662-C40D1BD3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01661-D62E-5CDA-98EE-02C9B6BE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9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0648-9B91-181A-0FF0-A5A019D0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3EC8D-8A19-9E54-76D9-7C4D92BE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BBEE5-8216-7CAE-43DC-68E414441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A6945-4807-0B31-8D7F-4BB5AC17C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6FE6D-1C6D-4C5E-099F-347CDE7A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6234D-8E25-7406-E46B-B7056FF3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6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2326-330F-9E0F-AD26-E9DDA124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784F1-A6B8-F5A8-9CF4-EEDC91314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6CBC2-45FB-4B27-BA2F-BF1CC41EC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4D48E-B58E-9E38-7F0B-7592A478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8475A-F49D-925C-144A-62B8B77F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EB253-ACD4-4D61-D917-506CEA44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11944-0478-25AB-724A-10D05F23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CAB2B-C295-4353-5F2D-B9897E29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D755-2DB2-DBB6-87B3-4F5845A21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2E04A-A2A5-410F-ADA3-57FC477526D4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41EA3-3C07-9945-5611-4E5E12CFF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FF5C-7B84-DCA3-4EBF-C98EC2129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21890-DD21-4677-B63F-71EDEBE79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9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9AFD5-C5DB-C1F7-343C-CA08E04EF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1060"/>
            <a:ext cx="9144000" cy="223805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/>
              <a:t>REQUEST FOR PROPOSAL</a:t>
            </a:r>
            <a:br>
              <a:rPr lang="en-US" b="1" dirty="0"/>
            </a:br>
            <a:r>
              <a:rPr lang="en-US" b="1" dirty="0"/>
              <a:t>YOUTH SERVICES</a:t>
            </a:r>
            <a:br>
              <a:rPr lang="en-US" b="1" dirty="0"/>
            </a:br>
            <a:r>
              <a:rPr lang="en-US" b="1" dirty="0"/>
              <a:t>BIDDERS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FD620-2269-7856-8FA1-A8B8D57C9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6940"/>
            <a:ext cx="9144000" cy="1674056"/>
          </a:xfrm>
        </p:spPr>
        <p:txBody>
          <a:bodyPr>
            <a:normAutofit/>
          </a:bodyPr>
          <a:lstStyle/>
          <a:p>
            <a:r>
              <a:rPr lang="en-US" sz="3200" dirty="0"/>
              <a:t>MARCH 26, 2025</a:t>
            </a:r>
          </a:p>
          <a:p>
            <a:r>
              <a:rPr lang="en-US" sz="3200" dirty="0"/>
              <a:t>10:30</a:t>
            </a:r>
          </a:p>
        </p:txBody>
      </p:sp>
      <p:pic>
        <p:nvPicPr>
          <p:cNvPr id="5" name="Picture 4" descr="A logo with arrows pointing up&#10;&#10;AI-generated content may be incorrect.">
            <a:extLst>
              <a:ext uri="{FF2B5EF4-FFF2-40B4-BE49-F238E27FC236}">
                <a16:creationId xmlns:a16="http://schemas.microsoft.com/office/drawing/2014/main" id="{7056A183-2A3C-D6B0-1E1C-F590FCDB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681"/>
            <a:ext cx="594360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A42E7-0502-D0C4-4518-7063D0193756}"/>
              </a:ext>
            </a:extLst>
          </p:cNvPr>
          <p:cNvSpPr txBox="1"/>
          <p:nvPr/>
        </p:nvSpPr>
        <p:spPr>
          <a:xfrm>
            <a:off x="1336431" y="1166842"/>
            <a:ext cx="9988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Becoming a </a:t>
            </a:r>
            <a:r>
              <a:rPr lang="en-US" sz="3600" b="1" dirty="0"/>
              <a:t>WIOA Youth Provider</a:t>
            </a:r>
            <a:r>
              <a:rPr lang="en-US" sz="3600" dirty="0"/>
              <a:t> means that you would be responsible for offering services to eligible youth.</a:t>
            </a:r>
          </a:p>
          <a:p>
            <a:endParaRPr lang="en-US" sz="3600" dirty="0"/>
          </a:p>
          <a:p>
            <a:r>
              <a:rPr lang="en-US" sz="3600" dirty="0"/>
              <a:t>This is a significant responsibility that involves supporting young people in achieving academic and career success.</a:t>
            </a:r>
          </a:p>
        </p:txBody>
      </p:sp>
    </p:spTree>
    <p:extLst>
      <p:ext uri="{BB962C8B-B14F-4D97-AF65-F5344CB8AC3E}">
        <p14:creationId xmlns:p14="http://schemas.microsoft.com/office/powerpoint/2010/main" val="18356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A733D3-7C4F-5F95-0C63-41CA37589E89}"/>
              </a:ext>
            </a:extLst>
          </p:cNvPr>
          <p:cNvSpPr txBox="1"/>
          <p:nvPr/>
        </p:nvSpPr>
        <p:spPr>
          <a:xfrm>
            <a:off x="773723" y="747827"/>
            <a:ext cx="1105720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Should You Be a WIOA Youth Provider?</a:t>
            </a:r>
          </a:p>
          <a:p>
            <a:pPr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Mission and Commitment to Youth: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passion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working with young people, especially those who are facing barriers to education and employment?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you dedicated to helping youth gain skills, overcome challenges, and reach their goals?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strong commitment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empowering and guiding youth, this could be a rewarding role.</a:t>
            </a:r>
          </a:p>
          <a:p>
            <a:pPr marL="742950" lvl="1" indent="-285750">
              <a:buFont typeface="+mj-lt"/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Experience in Workforce Development: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you have experience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career counseling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familiar with creating educational programs, job training, or youth development services, you may already have a strong foundation for becoming a provider.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you're not experienced, are you willing to collaborate with other experienced organizations or hire staff who have that knowledge?</a:t>
            </a:r>
          </a:p>
        </p:txBody>
      </p:sp>
    </p:spTree>
    <p:extLst>
      <p:ext uri="{BB962C8B-B14F-4D97-AF65-F5344CB8AC3E}">
        <p14:creationId xmlns:p14="http://schemas.microsoft.com/office/powerpoint/2010/main" val="191556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186C37-9DB2-D38C-7E3A-9E73CD111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40" y="339847"/>
            <a:ext cx="1172512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Resources and Infrastructure: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have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resources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infrastructure to deliver comprehensive youth services? This could include: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Staff with expertise in youth education, mentoring, job training, and career development.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spaces or access to virtual platforms where services can be provided.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Partnerships with local businesses, educational institutions, and community organizations.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Being a WIOA Youth Provider often requires a network of support, including access to transportation, childcare, and other support services for the youth.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Ability to Monitor and Report: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have the ability to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youth progress, including their academic achievements, job placements, and follow-up services after they exit the program?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WIOA providers must adhere to specific reporting and accountability standards, including outcomes related to youth employment and education.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have systems in place for data collection and reporting to ensure compliance with WIOA requirements?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8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30774-8197-8B4A-04F2-5F629A38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67" y="123834"/>
            <a:ext cx="11754466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>
                <a:latin typeface="Arial" panose="020B0604020202020204" pitchFamily="34" charset="0"/>
              </a:rPr>
              <a:t>5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Funding and Financial Capacity: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you capable of securing the necessary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managing grants or contracts to provide WIOA services?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WIOA Youth Providers typically work through federal and state funding, which requires careful financial management to ensure the program runs smoothly and sustainably.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b="1" dirty="0">
                <a:latin typeface="Arial" panose="020B0604020202020204" pitchFamily="34" charset="0"/>
              </a:rPr>
              <a:t>6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Understanding of WIOA Regulations and Requirements: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understand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requirements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set forth by WIOA? This includes the program’s eligibility criteria, performance measures, and the various types of services that must be provided (such as tutoring, work experience, leadership training, etc.).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stay informed about the latest changes or updates to WIOA guidelines, as regulations may evolve?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7. </a:t>
            </a:r>
            <a:r>
              <a:rPr lang="en-US" sz="2000" b="1" dirty="0">
                <a:latin typeface="Arial" panose="020B0604020202020204" pitchFamily="34" charset="0"/>
              </a:rPr>
              <a:t>Community Impact and Partnerships: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Are you connected with the </a:t>
            </a:r>
            <a:r>
              <a:rPr lang="en-US" sz="2000" b="1" dirty="0"/>
              <a:t>local community</a:t>
            </a:r>
            <a:r>
              <a:rPr lang="en-US" sz="2000" dirty="0"/>
              <a:t>, including schools, employers, and other youth-focused organizations?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WIOA Youth Providers often collaborate with local entities to offer services like internships, mentorship, and educational support.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If you already have strong relationships with community partners, becoming a provider can enhance those connections and increase the program’s effectiveness.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08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B83C31-508C-F326-51E1-A73F4376DD69}"/>
              </a:ext>
            </a:extLst>
          </p:cNvPr>
          <p:cNvSpPr txBox="1"/>
          <p:nvPr/>
        </p:nvSpPr>
        <p:spPr>
          <a:xfrm>
            <a:off x="492369" y="886327"/>
            <a:ext cx="113385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Becoming a WIOA Youth Provider</a:t>
            </a:r>
          </a:p>
          <a:p>
            <a:pPr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Positive Impact: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 can help shape the futures of youth in your community, providing them with skills, mentorship, and support.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Funding Opportunities: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WIOA funding can help you expand your services and offer more resources to youth.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Networking: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You'll have the opportunity to build relationships with local businesses, educational institutions, and other community partners.</a:t>
            </a:r>
          </a:p>
        </p:txBody>
      </p:sp>
    </p:spTree>
    <p:extLst>
      <p:ext uri="{BB962C8B-B14F-4D97-AF65-F5344CB8AC3E}">
        <p14:creationId xmlns:p14="http://schemas.microsoft.com/office/powerpoint/2010/main" val="236075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F3921-5519-5239-58AD-313B7A61CE6E}"/>
              </a:ext>
            </a:extLst>
          </p:cNvPr>
          <p:cNvSpPr txBox="1"/>
          <p:nvPr/>
        </p:nvSpPr>
        <p:spPr>
          <a:xfrm>
            <a:off x="806548" y="754188"/>
            <a:ext cx="1057890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to Consider</a:t>
            </a:r>
          </a:p>
          <a:p>
            <a:pPr algn="ctr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Burden: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Managing a WIOA Youth Program requires compliance with a range of regulations, and you must track performance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Resource Intensive: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Providing comprehensive services, from tutoring to job training, requires dedicated staff and significant resources.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Long-term success depends on securing funding and maintaining a network of support.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Budgeting/Invoicing: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only invoice for what is in your budget and documentation is required for all items that you request reimbursement 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4A81CD-4AC5-8CE3-5782-1F7B7D03A31F}"/>
              </a:ext>
            </a:extLst>
          </p:cNvPr>
          <p:cNvSpPr txBox="1"/>
          <p:nvPr/>
        </p:nvSpPr>
        <p:spPr>
          <a:xfrm>
            <a:off x="534572" y="124322"/>
            <a:ext cx="113807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Relying solely on WIOA funding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(or any single funding source) for your youth program can be risky. </a:t>
            </a:r>
          </a:p>
          <a:p>
            <a:endParaRPr lang="en-US" sz="3200" dirty="0"/>
          </a:p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FF0000"/>
                </a:solidFill>
              </a:rPr>
              <a:t>diversified funding strategy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is important for ensuring the long-term sustainability and flexibility of your program.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WIOA funding is a great resource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/>
              <a:t> but your program should not be dependent on it alone. </a:t>
            </a:r>
          </a:p>
          <a:p>
            <a:endParaRPr lang="en-US" sz="3200" dirty="0"/>
          </a:p>
          <a:p>
            <a:r>
              <a:rPr lang="en-US" sz="3200" dirty="0"/>
              <a:t>By diversifying your funding sources, you can create a more </a:t>
            </a:r>
            <a:r>
              <a:rPr lang="en-US" sz="3200" b="1" dirty="0">
                <a:solidFill>
                  <a:srgbClr val="FF0000"/>
                </a:solidFill>
              </a:rPr>
              <a:t>sustainable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flexible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rgbClr val="FF0000"/>
                </a:solidFill>
              </a:rPr>
              <a:t>impactful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youth program that can better respond to the evolving needs of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42382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D38DAD-4F76-67F7-AD54-11C5D22E0A06}"/>
              </a:ext>
            </a:extLst>
          </p:cNvPr>
          <p:cNvSpPr txBox="1"/>
          <p:nvPr/>
        </p:nvSpPr>
        <p:spPr>
          <a:xfrm>
            <a:off x="689317" y="796391"/>
            <a:ext cx="11057206" cy="4209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algn="ctr">
              <a:buNone/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passionate about youth development, have the resources and capacity to manage such a program, and are committed to working within the structure of WIOA’s guidelines, becoming a WIOA Youth Provider can be a highly rewarding opportunity. It offers you the chance to make a meaningful difference in the lives of young people while supporting their journey toward career and educational success.</a:t>
            </a:r>
          </a:p>
        </p:txBody>
      </p:sp>
    </p:spTree>
    <p:extLst>
      <p:ext uri="{BB962C8B-B14F-4D97-AF65-F5344CB8AC3E}">
        <p14:creationId xmlns:p14="http://schemas.microsoft.com/office/powerpoint/2010/main" val="139517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D59AE4-A957-C374-B748-25567C0B6AAD}"/>
              </a:ext>
            </a:extLst>
          </p:cNvPr>
          <p:cNvSpPr txBox="1"/>
          <p:nvPr/>
        </p:nvSpPr>
        <p:spPr>
          <a:xfrm>
            <a:off x="1116037" y="1308448"/>
            <a:ext cx="995992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OUR YOUTH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NEED WITHIN OUR REGION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High School Diploma/GED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Gain Meaningful Employment and Develop Long-Term Careers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	Training/Education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High Wage/High Demand Employment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Build Life Skills To Navigate Through Adulthood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138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8E8DD2-5A71-695A-A6EC-9AD946E19B12}"/>
              </a:ext>
            </a:extLst>
          </p:cNvPr>
          <p:cNvSpPr txBox="1"/>
          <p:nvPr/>
        </p:nvSpPr>
        <p:spPr>
          <a:xfrm>
            <a:off x="2968284" y="1139483"/>
            <a:ext cx="666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EMPLOYMENT FOCUS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A2A8184F-A79F-3210-2FBA-04267CC2D566}"/>
              </a:ext>
            </a:extLst>
          </p:cNvPr>
          <p:cNvSpPr/>
          <p:nvPr/>
        </p:nvSpPr>
        <p:spPr>
          <a:xfrm rot="20135288">
            <a:off x="-128523" y="759993"/>
            <a:ext cx="4463034" cy="2250831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DC27B5F5-DCFD-91E0-08DE-B1A9BF084BB6}"/>
              </a:ext>
            </a:extLst>
          </p:cNvPr>
          <p:cNvSpPr/>
          <p:nvPr/>
        </p:nvSpPr>
        <p:spPr>
          <a:xfrm>
            <a:off x="4600136" y="2127738"/>
            <a:ext cx="3404382" cy="2602523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Hospitality</a:t>
            </a: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9B3665D4-50BB-8631-599C-80B2737CED8C}"/>
              </a:ext>
            </a:extLst>
          </p:cNvPr>
          <p:cNvSpPr/>
          <p:nvPr/>
        </p:nvSpPr>
        <p:spPr>
          <a:xfrm>
            <a:off x="9223716" y="354245"/>
            <a:ext cx="2883876" cy="217697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Aviation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009A7BAB-8B8F-B4EA-7652-E0A7285388E0}"/>
              </a:ext>
            </a:extLst>
          </p:cNvPr>
          <p:cNvSpPr/>
          <p:nvPr/>
        </p:nvSpPr>
        <p:spPr>
          <a:xfrm>
            <a:off x="8539089" y="3982261"/>
            <a:ext cx="3404382" cy="999771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Healthcare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BD0EEC45-9C9B-2558-57DA-EEAE09468767}"/>
              </a:ext>
            </a:extLst>
          </p:cNvPr>
          <p:cNvSpPr/>
          <p:nvPr/>
        </p:nvSpPr>
        <p:spPr>
          <a:xfrm>
            <a:off x="572086" y="4356986"/>
            <a:ext cx="2419645" cy="1688123"/>
          </a:xfrm>
          <a:prstGeom prst="ca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Construction/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Heavy Equipment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8DEDD906-C3FB-E9B0-4D53-9BBCC2C05D31}"/>
              </a:ext>
            </a:extLst>
          </p:cNvPr>
          <p:cNvSpPr/>
          <p:nvPr/>
        </p:nvSpPr>
        <p:spPr>
          <a:xfrm>
            <a:off x="4464148" y="5626112"/>
            <a:ext cx="3540370" cy="123188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Maritime/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Shipbuilding</a:t>
            </a:r>
          </a:p>
        </p:txBody>
      </p:sp>
    </p:spTree>
    <p:extLst>
      <p:ext uri="{BB962C8B-B14F-4D97-AF65-F5344CB8AC3E}">
        <p14:creationId xmlns:p14="http://schemas.microsoft.com/office/powerpoint/2010/main" val="312235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Welcome Intro Home - Free GIF on Pixabay">
            <a:extLst>
              <a:ext uri="{FF2B5EF4-FFF2-40B4-BE49-F238E27FC236}">
                <a16:creationId xmlns:a16="http://schemas.microsoft.com/office/drawing/2014/main" id="{34AFBD88-575E-C704-338A-E157DA55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4938" y="2486918"/>
            <a:ext cx="5791199" cy="167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7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Youth Power Young People GIF - Youth Power Young People Young ...">
            <a:extLst>
              <a:ext uri="{FF2B5EF4-FFF2-40B4-BE49-F238E27FC236}">
                <a16:creationId xmlns:a16="http://schemas.microsoft.com/office/drawing/2014/main" id="{71A5B6CD-69C5-575A-8E52-1D155BDC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36" y="643467"/>
            <a:ext cx="1066232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0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FE94C6-BF0F-A15C-2F9D-916E76715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12202"/>
              </p:ext>
            </p:extLst>
          </p:nvPr>
        </p:nvGraphicFramePr>
        <p:xfrm>
          <a:off x="2897945" y="548640"/>
          <a:ext cx="6949439" cy="6105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3886">
                  <a:extLst>
                    <a:ext uri="{9D8B030D-6E8A-4147-A177-3AD203B41FA5}">
                      <a16:colId xmlns:a16="http://schemas.microsoft.com/office/drawing/2014/main" val="1929058946"/>
                    </a:ext>
                  </a:extLst>
                </a:gridCol>
                <a:gridCol w="1985553">
                  <a:extLst>
                    <a:ext uri="{9D8B030D-6E8A-4147-A177-3AD203B41FA5}">
                      <a16:colId xmlns:a16="http://schemas.microsoft.com/office/drawing/2014/main" val="3185434103"/>
                    </a:ext>
                  </a:extLst>
                </a:gridCol>
              </a:tblGrid>
              <a:tr h="91248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US Department of Labor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WIOA Performace Measures</a:t>
                      </a:r>
                      <a:br>
                        <a:rPr lang="en-US" sz="1300" u="none" strike="noStrike">
                          <a:effectLst/>
                        </a:rPr>
                      </a:br>
                      <a:r>
                        <a:rPr lang="en-US" sz="1300" u="none" strike="noStrike">
                          <a:effectLst/>
                        </a:rPr>
                        <a:t>Alabama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77197"/>
                  </a:ext>
                </a:extLst>
              </a:tr>
              <a:tr h="324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Adult</a:t>
                      </a:r>
                      <a:endParaRPr lang="en-US" sz="1300" b="1" i="0" u="none" strike="noStrike">
                        <a:solidFill>
                          <a:srgbClr val="806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PY24</a:t>
                      </a:r>
                      <a:endParaRPr lang="en-US" sz="1300" b="1" i="0" u="none" strike="noStrike">
                        <a:solidFill>
                          <a:srgbClr val="806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extLst>
                  <a:ext uri="{0D108BD9-81ED-4DB2-BD59-A6C34878D82A}">
                    <a16:rowId xmlns:a16="http://schemas.microsoft.com/office/drawing/2014/main" val="201778746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(2nd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142116769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(4th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1124301847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Median Earnings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$8,252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20187896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Credential Attainment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1636476135"/>
                  </a:ext>
                </a:extLst>
              </a:tr>
              <a:tr h="29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Measurable Skill Gains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68.50%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1247843558"/>
                  </a:ext>
                </a:extLst>
              </a:tr>
              <a:tr h="324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DLW</a:t>
                      </a:r>
                      <a:endParaRPr lang="en-US" sz="13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PY24</a:t>
                      </a:r>
                      <a:endParaRPr lang="en-US" sz="1300" b="1" i="0" u="none" strike="noStrike">
                        <a:solidFill>
                          <a:srgbClr val="C6591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extLst>
                  <a:ext uri="{0D108BD9-81ED-4DB2-BD59-A6C34878D82A}">
                    <a16:rowId xmlns:a16="http://schemas.microsoft.com/office/drawing/2014/main" val="194550411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(2nd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77.80%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376927481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(4th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82.20%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382249567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Median Earnings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$8,799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303258002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Credential Attainment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78.20%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2698948017"/>
                  </a:ext>
                </a:extLst>
              </a:tr>
              <a:tr h="29098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Measurable Skill Gains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75.90%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731461334"/>
                  </a:ext>
                </a:extLst>
              </a:tr>
              <a:tr h="3245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Youth</a:t>
                      </a:r>
                      <a:endParaRPr lang="en-US" sz="13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</a:rPr>
                        <a:t>PY24</a:t>
                      </a:r>
                      <a:endParaRPr lang="en-US" sz="13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ctr"/>
                </a:tc>
                <a:extLst>
                  <a:ext uri="{0D108BD9-81ED-4DB2-BD59-A6C34878D82A}">
                    <a16:rowId xmlns:a16="http://schemas.microsoft.com/office/drawing/2014/main" val="2177325002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(2nd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1459007061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Employment (4th Quarter after Exit)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73.60%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418577501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Median Earnings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$3,668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785947004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Credential Attainment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52.00%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2794007970"/>
                  </a:ext>
                </a:extLst>
              </a:tr>
              <a:tr h="2797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Measurable Skill Gains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52.80%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6" marR="7976" marT="7976" marB="0" anchor="b"/>
                </a:tc>
                <a:extLst>
                  <a:ext uri="{0D108BD9-81ED-4DB2-BD59-A6C34878D82A}">
                    <a16:rowId xmlns:a16="http://schemas.microsoft.com/office/drawing/2014/main" val="67181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1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E69769-B4F8-18C8-2B0C-73592E9B4C6E}"/>
              </a:ext>
            </a:extLst>
          </p:cNvPr>
          <p:cNvSpPr txBox="1"/>
          <p:nvPr/>
        </p:nvSpPr>
        <p:spPr>
          <a:xfrm>
            <a:off x="1336431" y="972738"/>
            <a:ext cx="98614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Budgeting for a </a:t>
            </a:r>
            <a:r>
              <a:rPr lang="en-US" sz="2800" b="1" dirty="0"/>
              <a:t>WIOA Youth Program</a:t>
            </a:r>
            <a:r>
              <a:rPr lang="en-US" sz="2800" dirty="0"/>
              <a:t> is a critical aspect of ensuring the successful delivery of services to eligible youth.</a:t>
            </a:r>
          </a:p>
          <a:p>
            <a:endParaRPr lang="en-US" sz="2800" dirty="0"/>
          </a:p>
          <a:p>
            <a:r>
              <a:rPr lang="en-US" sz="2800" dirty="0"/>
              <a:t>The budget should be carefully structured to allocate resources to the various services and activities that the program provides, as well as to ensure compliance with WIOA guidelines. </a:t>
            </a:r>
          </a:p>
          <a:p>
            <a:endParaRPr lang="en-US" sz="2800" dirty="0"/>
          </a:p>
          <a:p>
            <a:r>
              <a:rPr lang="en-US" sz="2800" dirty="0"/>
              <a:t>If you are not familiar with these guidelines, it is highly suggested you review them before submitting a response to become a Youth Provider.</a:t>
            </a:r>
          </a:p>
        </p:txBody>
      </p:sp>
    </p:spTree>
    <p:extLst>
      <p:ext uri="{BB962C8B-B14F-4D97-AF65-F5344CB8AC3E}">
        <p14:creationId xmlns:p14="http://schemas.microsoft.com/office/powerpoint/2010/main" val="412105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B294E-FF91-FFF8-144D-D9C9F24A8B09}"/>
              </a:ext>
            </a:extLst>
          </p:cNvPr>
          <p:cNvSpPr txBox="1"/>
          <p:nvPr/>
        </p:nvSpPr>
        <p:spPr>
          <a:xfrm>
            <a:off x="1336431" y="1139373"/>
            <a:ext cx="97489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WIOA Youth Program funding comes from federal government passed down to state governments and is administered through local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Workforce Development Boards (WDBs),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for Region 7 is SWAPTE.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funding allocation is based on the number of eligible youth served and their needs. The cost per participant should be reasonable.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Budgets should focus more on training expenses rather than administrative expenses.</a:t>
            </a:r>
          </a:p>
        </p:txBody>
      </p:sp>
      <p:pic>
        <p:nvPicPr>
          <p:cNvPr id="11266" name="Picture 2" descr="Budget To Success Sticker for iOS &amp; Android | GIPHY">
            <a:extLst>
              <a:ext uri="{FF2B5EF4-FFF2-40B4-BE49-F238E27FC236}">
                <a16:creationId xmlns:a16="http://schemas.microsoft.com/office/drawing/2014/main" id="{06EB6D6E-4309-030D-5F84-286F1555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55" y="4220308"/>
            <a:ext cx="4572000" cy="23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42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44C2-08A5-EF75-6626-9B3E34D18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9133"/>
            <a:ext cx="118872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Educational Support: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Tutoring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academic support for youth working toward high school diplomas or GEDs.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Postsecondary education assistance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(including scholarships, college prep workshops, etc.).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Workshops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activities to improve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study skills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preparation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planning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Work Experience: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Funding for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paid internships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apprenticeships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on-the-job training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Funds allocated for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stipends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wages for youth engaged in work experience.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 for businesses or organizations that offer work-based learning opportunities, which might include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subsidized employment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costs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3. </a:t>
            </a:r>
            <a:r>
              <a:rPr lang="en-US" sz="2000" b="1" dirty="0">
                <a:latin typeface="Arial" panose="020B0604020202020204" pitchFamily="34" charset="0"/>
              </a:rPr>
              <a:t>Occupational Skills Training: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Training programs for job-specific skills, including vocational training, technical certifications, or industry-recognized credentials.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Tuition or training program fees for youth interested in learning specialized skills.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02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9D7EA8-AD5C-2BE3-16FE-59D26A0A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24" y="431379"/>
            <a:ext cx="11535508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Supportive Services: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Funds allocated to help remove barriers to youth participation, such as: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Transportation assistance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bus passes, gas cards).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Childcare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dependent care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assistance for youth with caregiving responsibilities.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Clothing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required for specific work-based experiences or training.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Mental health services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counseling.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 skills workshops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including financial literacy, time management, and communication skills.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Mentoring and Career Counseling: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Funds for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mentorship programs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career coaching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advisory services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for mentors or counselors to effectively support youth in their educational and career development.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2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8CAD59-1B2E-599D-D844-4BD9BC6826A1}"/>
              </a:ext>
            </a:extLst>
          </p:cNvPr>
          <p:cNvSpPr txBox="1"/>
          <p:nvPr/>
        </p:nvSpPr>
        <p:spPr>
          <a:xfrm>
            <a:off x="858129" y="1024826"/>
            <a:ext cx="103678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and Program Management</a:t>
            </a:r>
          </a:p>
          <a:p>
            <a:pPr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costs cover the overall operations of the program and include:</a:t>
            </a: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Staffing Costs: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Salaries and benefits for the program director, case managers, counselors, tutors, and other staff involved in the delivery of services.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staff to ensure they are equipped to deliver effective services under the WIOA Youth Program.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Overhead: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supplies, equipment, and software.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Rent, utilities, and other facilities costs.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Insurance, auditing, and legal fees associated with program administration.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management systems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track participant progress and compliance with WIOA outcomes.</a:t>
            </a:r>
          </a:p>
        </p:txBody>
      </p:sp>
    </p:spTree>
    <p:extLst>
      <p:ext uri="{BB962C8B-B14F-4D97-AF65-F5344CB8AC3E}">
        <p14:creationId xmlns:p14="http://schemas.microsoft.com/office/powerpoint/2010/main" val="419405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18FC4D-F63E-BFF7-F4FB-B1E2AAF0AF85}"/>
              </a:ext>
            </a:extLst>
          </p:cNvPr>
          <p:cNvSpPr txBox="1"/>
          <p:nvPr/>
        </p:nvSpPr>
        <p:spPr>
          <a:xfrm>
            <a:off x="2155288" y="1287922"/>
            <a:ext cx="873310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Leveraged Resources (In-Kind Support)</a:t>
            </a:r>
          </a:p>
          <a:p>
            <a:pPr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While not part of the direct WIOA budget, it is important to track and incorporate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leveraged resources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planning: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Partnership contributions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from local businesses, schools, or community organizations.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Donations of time, facilities, or resources (such as mentorship) that reduce overall program costs.</a:t>
            </a:r>
          </a:p>
        </p:txBody>
      </p:sp>
    </p:spTree>
    <p:extLst>
      <p:ext uri="{BB962C8B-B14F-4D97-AF65-F5344CB8AC3E}">
        <p14:creationId xmlns:p14="http://schemas.microsoft.com/office/powerpoint/2010/main" val="3367680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1F118B-9793-0820-B485-C8DBA474090B}"/>
              </a:ext>
            </a:extLst>
          </p:cNvPr>
          <p:cNvSpPr txBox="1"/>
          <p:nvPr/>
        </p:nvSpPr>
        <p:spPr>
          <a:xfrm>
            <a:off x="1645921" y="1028343"/>
            <a:ext cx="92706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Conclusion</a:t>
            </a:r>
          </a:p>
          <a:p>
            <a:pPr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WIOA Youth Program budget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should be designed to ensure that funds are allocated effectively to meet the program's goals of helping youth succeed in education and employment.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Focus on providing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services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such as work experience, education support, and mentoring, while also ensuring that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costs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manageable and compliant with the regulations.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well-planned and balanced budget ensures that the program can deliver high-quality services and track its progress toward meeting WIOA's performance metrics.</a:t>
            </a:r>
          </a:p>
        </p:txBody>
      </p:sp>
    </p:spTree>
    <p:extLst>
      <p:ext uri="{BB962C8B-B14F-4D97-AF65-F5344CB8AC3E}">
        <p14:creationId xmlns:p14="http://schemas.microsoft.com/office/powerpoint/2010/main" val="2624635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B682D-304F-A344-EAB4-FB875A3270B1}"/>
              </a:ext>
            </a:extLst>
          </p:cNvPr>
          <p:cNvSpPr txBox="1"/>
          <p:nvPr/>
        </p:nvSpPr>
        <p:spPr>
          <a:xfrm>
            <a:off x="1561512" y="812636"/>
            <a:ext cx="86797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IS NOT FOR ALL PROVIDERS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WIOA IS NOT AN ENTITLEMENT</a:t>
            </a:r>
          </a:p>
          <a:p>
            <a:endParaRPr lang="en-US" sz="2000" dirty="0"/>
          </a:p>
          <a:p>
            <a:r>
              <a:rPr lang="en-US" sz="2000" dirty="0"/>
              <a:t>To effectively serve youth under the </a:t>
            </a:r>
            <a:r>
              <a:rPr lang="en-US" sz="2000" b="1" dirty="0"/>
              <a:t>WIOA Youth Program</a:t>
            </a:r>
            <a:r>
              <a:rPr lang="en-US" sz="2000" dirty="0"/>
              <a:t>, you need to focus on providing </a:t>
            </a:r>
            <a:r>
              <a:rPr lang="en-US" sz="2000" b="1" dirty="0"/>
              <a:t>holistic support</a:t>
            </a:r>
            <a:r>
              <a:rPr lang="en-US" sz="2000" dirty="0"/>
              <a:t>—from educational and career development to emotional support and mentorship. </a:t>
            </a:r>
          </a:p>
          <a:p>
            <a:endParaRPr lang="en-US" sz="2000" dirty="0"/>
          </a:p>
          <a:p>
            <a:r>
              <a:rPr lang="en-US" sz="2000" dirty="0"/>
              <a:t>Ensuring that youth have access to tailored, individualized services will not only help them meet WIOA’s performance outcomes but also set them up for long-term success in life and work. </a:t>
            </a:r>
          </a:p>
          <a:p>
            <a:endParaRPr lang="en-US" sz="2000" dirty="0"/>
          </a:p>
          <a:p>
            <a:r>
              <a:rPr lang="en-US" sz="2000" dirty="0"/>
              <a:t>Maintaining flexibility, building strong community partnerships, and continuously evaluating and improving the program are all essential to meeting the needs of youth participants.</a:t>
            </a:r>
          </a:p>
        </p:txBody>
      </p:sp>
    </p:spTree>
    <p:extLst>
      <p:ext uri="{BB962C8B-B14F-4D97-AF65-F5344CB8AC3E}">
        <p14:creationId xmlns:p14="http://schemas.microsoft.com/office/powerpoint/2010/main" val="274561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s-on top of each other">
            <a:extLst>
              <a:ext uri="{FF2B5EF4-FFF2-40B4-BE49-F238E27FC236}">
                <a16:creationId xmlns:a16="http://schemas.microsoft.com/office/drawing/2014/main" id="{FE15A098-521B-3F9B-9ED1-67F557F8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093" r="11394" b="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B8839-17E4-59DD-2E3B-FA5182E53924}"/>
              </a:ext>
            </a:extLst>
          </p:cNvPr>
          <p:cNvSpPr txBox="1"/>
          <p:nvPr/>
        </p:nvSpPr>
        <p:spPr>
          <a:xfrm>
            <a:off x="5766220" y="2855741"/>
            <a:ext cx="6069756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BASIC INTRODUCTION TO WIOA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(WORKFORCE INNOVIATION &amp; OPPORTUNITY ACT)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YOUTH SERVICES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83294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C9C17-43FE-CCBA-C804-90F6C2A6AD0A}"/>
              </a:ext>
            </a:extLst>
          </p:cNvPr>
          <p:cNvSpPr txBox="1"/>
          <p:nvPr/>
        </p:nvSpPr>
        <p:spPr>
          <a:xfrm>
            <a:off x="664919" y="894288"/>
            <a:ext cx="4080361" cy="376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ALL RESPONSES ARE DUE</a:t>
            </a:r>
          </a:p>
          <a:p>
            <a:r>
              <a:rPr lang="en-US" sz="2000" b="1" dirty="0"/>
              <a:t>        APRIL 18, 2025</a:t>
            </a:r>
          </a:p>
          <a:p>
            <a:r>
              <a:rPr lang="en-US" sz="2000" b="1" dirty="0"/>
              <a:t>        4:30 P.M. (CST)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515 SPRINGHILL PLAZA COURT</a:t>
            </a:r>
          </a:p>
          <a:p>
            <a:r>
              <a:rPr lang="en-US" sz="2000" b="1" dirty="0"/>
              <a:t>    MOBILE, AL  36608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/>
              <a:t>ATTN:  LAURA BETHEA</a:t>
            </a:r>
          </a:p>
          <a:p>
            <a:r>
              <a:rPr lang="en-US" sz="2000" b="1" dirty="0"/>
              <a:t>	</a:t>
            </a:r>
            <a:r>
              <a:rPr lang="en-US" sz="1600" b="1" dirty="0"/>
              <a:t>VP OF PLANNING AND GRANTS</a:t>
            </a:r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Deadline Sticker by The College Board for iOS &amp; Android | GIPHY">
            <a:extLst>
              <a:ext uri="{FF2B5EF4-FFF2-40B4-BE49-F238E27FC236}">
                <a16:creationId xmlns:a16="http://schemas.microsoft.com/office/drawing/2014/main" id="{711D2B3D-6C90-AF37-ED87-DC7443669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761902"/>
            <a:ext cx="5334197" cy="533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01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n on Lưu nhanh">
            <a:extLst>
              <a:ext uri="{FF2B5EF4-FFF2-40B4-BE49-F238E27FC236}">
                <a16:creationId xmlns:a16="http://schemas.microsoft.com/office/drawing/2014/main" id="{A8995324-F48C-DEFE-5721-415AC6F54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895350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WIOA Youth Project by Carmela Beck - YouTube">
            <a:extLst>
              <a:ext uri="{FF2B5EF4-FFF2-40B4-BE49-F238E27FC236}">
                <a16:creationId xmlns:a16="http://schemas.microsoft.com/office/drawing/2014/main" id="{0E6D0C40-1CEB-C0C7-766D-14EACB2F5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4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1BD72-7D28-A605-C7EC-3812FA410391}"/>
              </a:ext>
            </a:extLst>
          </p:cNvPr>
          <p:cNvSpPr txBox="1"/>
          <p:nvPr/>
        </p:nvSpPr>
        <p:spPr>
          <a:xfrm>
            <a:off x="663677" y="634181"/>
            <a:ext cx="11238271" cy="564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WIOA (Workforce Innovation and Opportunity Act) Youth Services</a:t>
            </a:r>
            <a:r>
              <a:rPr lang="en-US" sz="2800" dirty="0"/>
              <a:t> program is a part of the federal workforce development initiative designed to support youth, particularly those facing barriers to employment, education, or training.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goal is to help these young people achieve academic and career success.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program provides a wide range of services, including educational and employment support, to help young people build the skills they need to become successful workers and leaders in their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10254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AA02D-D56E-49F4-C167-BBFF2D2DD035}"/>
              </a:ext>
            </a:extLst>
          </p:cNvPr>
          <p:cNvSpPr txBox="1"/>
          <p:nvPr/>
        </p:nvSpPr>
        <p:spPr>
          <a:xfrm>
            <a:off x="1976284" y="951398"/>
            <a:ext cx="918302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Key Elements of WIOA Youth Services</a:t>
            </a:r>
          </a:p>
          <a:p>
            <a:pPr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Typically, young people aged 14-24 are eligible for WIOA Youth Services.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They must meet certain criteria, such as being low-income, facing barriers to education or employment (like being a homeless youth, a foster child, or an individual with a disability), or being out of school.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Two categories of youth: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2400" dirty="0"/>
              <a:t>In-School</a:t>
            </a:r>
          </a:p>
          <a:p>
            <a:pPr marL="1200150" lvl="2" indent="-285750">
              <a:buFont typeface="+mj-lt"/>
              <a:buAutoNum type="alphaLcParenR"/>
            </a:pPr>
            <a:r>
              <a:rPr lang="en-US" sz="2400" dirty="0"/>
              <a:t>Out-of-School</a:t>
            </a:r>
          </a:p>
        </p:txBody>
      </p:sp>
    </p:spTree>
    <p:extLst>
      <p:ext uri="{BB962C8B-B14F-4D97-AF65-F5344CB8AC3E}">
        <p14:creationId xmlns:p14="http://schemas.microsoft.com/office/powerpoint/2010/main" val="28446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national Youth Day GIFs - Get the best GIF on GIPHY">
            <a:extLst>
              <a:ext uri="{FF2B5EF4-FFF2-40B4-BE49-F238E27FC236}">
                <a16:creationId xmlns:a16="http://schemas.microsoft.com/office/drawing/2014/main" id="{567E7093-78AA-E9A2-3C12-C8D3B437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25" y="701626"/>
            <a:ext cx="5207391" cy="54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Mandatory Requirements For Encounter (Part 1) - God Seekers Renewal ...">
            <a:extLst>
              <a:ext uri="{FF2B5EF4-FFF2-40B4-BE49-F238E27FC236}">
                <a16:creationId xmlns:a16="http://schemas.microsoft.com/office/drawing/2014/main" id="{0236F97A-C6B4-D123-2C95-CB497769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14" y="2071521"/>
            <a:ext cx="6449549" cy="26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A3FC54-2F4E-229B-CA9D-3C744AC7EA45}"/>
              </a:ext>
            </a:extLst>
          </p:cNvPr>
          <p:cNvSpPr txBox="1"/>
          <p:nvPr/>
        </p:nvSpPr>
        <p:spPr>
          <a:xfrm>
            <a:off x="7554351" y="1634746"/>
            <a:ext cx="4107766" cy="26443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BASIC ELIGIBILITY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Citizenship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Age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Selective Service Registration (Males Only)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Eligibility details are listed in the RFP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8199" name="Group 8198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8200" name="Rectangle 8199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1" name="Rectangle 8200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67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76C120-82ED-DF05-F7BA-F8B28FEA2DFF}"/>
              </a:ext>
            </a:extLst>
          </p:cNvPr>
          <p:cNvSpPr txBox="1"/>
          <p:nvPr/>
        </p:nvSpPr>
        <p:spPr>
          <a:xfrm>
            <a:off x="1561515" y="1197620"/>
            <a:ext cx="980518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ULTIMATE GOAL OF YOUTH SERVICES</a:t>
            </a:r>
          </a:p>
          <a:p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Graduate from high school or attain a high school equivalency.</a:t>
            </a:r>
          </a:p>
          <a:p>
            <a:pPr marL="742950" lvl="1" indent="-285750">
              <a:buFont typeface="+mj-lt"/>
              <a:buAutoNum type="arabicPeriod"/>
            </a:pP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Gain meaningful employment and develop long-term career prospects.</a:t>
            </a:r>
          </a:p>
          <a:p>
            <a:pPr marL="742950" lvl="1" indent="-285750">
              <a:buFont typeface="+mj-lt"/>
              <a:buAutoNum type="arabicPeriod"/>
            </a:pP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Access postsecondary education or training opportunities.</a:t>
            </a:r>
          </a:p>
          <a:p>
            <a:pPr marL="742950" lvl="1" indent="-285750">
              <a:buFont typeface="+mj-lt"/>
              <a:buAutoNum type="arabicPeriod"/>
            </a:pPr>
            <a:endParaRPr lang="en-US" sz="2000" dirty="0"/>
          </a:p>
          <a:p>
            <a:pPr marL="742950" lvl="1" indent="-285750">
              <a:buFont typeface="+mj-lt"/>
              <a:buAutoNum type="arabicPeriod"/>
            </a:pPr>
            <a:r>
              <a:rPr lang="en-US" sz="2000" dirty="0"/>
              <a:t>Build life skills that help them navigate adulthood and participate in their communities.</a:t>
            </a:r>
          </a:p>
          <a:p>
            <a:pPr lvl="1"/>
            <a:endParaRPr lang="en-US" dirty="0"/>
          </a:p>
          <a:p>
            <a:pPr algn="ctr"/>
            <a:r>
              <a:rPr lang="en-US" sz="2000" b="1" dirty="0"/>
              <a:t>The WIOA Youth Services program is part of a broader effort to improve the workforce system, emphasizing job readiness and career pathways for underserved youth populations.</a:t>
            </a:r>
          </a:p>
        </p:txBody>
      </p:sp>
    </p:spTree>
    <p:extLst>
      <p:ext uri="{BB962C8B-B14F-4D97-AF65-F5344CB8AC3E}">
        <p14:creationId xmlns:p14="http://schemas.microsoft.com/office/powerpoint/2010/main" val="2030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2060</Words>
  <Application>Microsoft Office PowerPoint</Application>
  <PresentationFormat>Widescreen</PresentationFormat>
  <Paragraphs>238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Wingdings</vt:lpstr>
      <vt:lpstr>Office Theme</vt:lpstr>
      <vt:lpstr>    REQUEST FOR PROPOSAL YOUTH SERVICES BIDDERS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Bethea</dc:creator>
  <cp:lastModifiedBy>Laura Bethea</cp:lastModifiedBy>
  <cp:revision>1</cp:revision>
  <dcterms:created xsi:type="dcterms:W3CDTF">2025-03-25T11:15:21Z</dcterms:created>
  <dcterms:modified xsi:type="dcterms:W3CDTF">2025-03-25T13:59:17Z</dcterms:modified>
</cp:coreProperties>
</file>